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1828" r:id="rId4"/>
    <p:sldId id="1964" r:id="rId6"/>
    <p:sldId id="1966" r:id="rId7"/>
    <p:sldId id="2182" r:id="rId8"/>
    <p:sldId id="1965" r:id="rId9"/>
    <p:sldId id="2181" r:id="rId10"/>
    <p:sldId id="2191" r:id="rId11"/>
    <p:sldId id="1967" r:id="rId12"/>
    <p:sldId id="2184" r:id="rId13"/>
    <p:sldId id="2183" r:id="rId14"/>
    <p:sldId id="2192" r:id="rId15"/>
    <p:sldId id="2194" r:id="rId16"/>
    <p:sldId id="1969" r:id="rId17"/>
    <p:sldId id="2185" r:id="rId18"/>
    <p:sldId id="2195" r:id="rId19"/>
    <p:sldId id="2196" r:id="rId20"/>
    <p:sldId id="2197" r:id="rId21"/>
    <p:sldId id="182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07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0" d="100"/>
          <a:sy n="60" d="100"/>
        </p:scale>
        <p:origin x="15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chemeClr val="bg1"/>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2</c:v>
                </c:pt>
                <c:pt idx="1">
                  <c:v>5</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chemeClr val="bg1"/>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1</c:v>
                </c:pt>
                <c:pt idx="1">
                  <c:v>5</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chemeClr val="bg1"/>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3</c:v>
                </c:pt>
                <c:pt idx="1">
                  <c:v>3</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9296928895973"/>
          <c:y val="0.0733291287053284"/>
          <c:w val="0.572463544020744"/>
          <c:h val="0.858695060692051"/>
        </c:manualLayout>
      </c:layout>
      <c:doughnutChart>
        <c:varyColors val="1"/>
        <c:ser>
          <c:idx val="0"/>
          <c:order val="0"/>
          <c:tx>
            <c:strRef>
              <c:f>Sheet1!$B$1</c:f>
              <c:strCache>
                <c:ptCount val="1"/>
                <c:pt idx="0">
                  <c:v>销售额</c:v>
                </c:pt>
              </c:strCache>
            </c:strRef>
          </c:tx>
          <c:spPr>
            <a:solidFill>
              <a:schemeClr val="accent1"/>
            </a:solidFill>
          </c:spPr>
          <c:explosion val="0"/>
          <c:dPt>
            <c:idx val="0"/>
            <c:bubble3D val="0"/>
            <c:spPr>
              <a:gradFill rotWithShape="1">
                <a:gsLst>
                  <a:gs pos="8000">
                    <a:schemeClr val="accent1"/>
                  </a:gs>
                  <a:gs pos="100000">
                    <a:schemeClr val="accent2"/>
                  </a:gs>
                </a:gsLst>
                <a:lin ang="5400000" scaled="1"/>
              </a:gradFill>
              <a:ln>
                <a:noFill/>
              </a:ln>
              <a:effectLst/>
            </c:spPr>
          </c:dPt>
          <c:dPt>
            <c:idx val="1"/>
            <c:bubble3D val="0"/>
            <c:spPr>
              <a:solidFill>
                <a:schemeClr val="bg1"/>
              </a:solidFill>
              <a:ln>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4</c:v>
                </c:pt>
                <c:pt idx="1">
                  <c:v>2</c:v>
                </c:pt>
              </c:numCache>
            </c:numRef>
          </c:val>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D8B568-A7EA-4C69-9004-66BC1176FE5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B4E80-A7A0-4EDF-A7CA-32D5BB0EB6D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endParaRPr lang="en-US" altLang="zh-CN" dirty="0">
              <a:solidFill>
                <a:schemeClr val="bg1">
                  <a:alpha val="5000"/>
                </a:schemeClr>
              </a:solidFill>
            </a:endParaRP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3" name="文本占位符 12"/>
          <p:cNvSpPr>
            <a:spLocks noGrp="1"/>
          </p:cNvSpPr>
          <p:nvPr>
            <p:ph type="body" sz="quarter" idx="13" hasCustomPrompt="1"/>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endParaRPr lang="en-US" altLang="zh-CN" dirty="0">
              <a:solidFill>
                <a:schemeClr val="bg1">
                  <a:alpha val="5000"/>
                </a:schemeClr>
              </a:solidFill>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endParaRPr lang="zh-CN" altLang="en-US" dirty="0"/>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endParaRPr lang="zh-CN" altLang="en-US" sz="3600" b="1" spc="600" dirty="0">
              <a:solidFill>
                <a:schemeClr val="accent1"/>
              </a:solidFill>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87" name="图片 86"/>
          <p:cNvPicPr>
            <a:picLocks noChangeAspect="1"/>
          </p:cNvPicPr>
          <p:nvPr userDrawn="1"/>
        </p:nvPicPr>
        <p:blipFill rotWithShape="1">
          <a:blip r:embed="rId2" cstate="hq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defTabSz="91440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endParaRPr lang="zh-CN" altLang="en-US" sz="5400" spc="600" dirty="0">
              <a:solidFill>
                <a:schemeClr val="bg1"/>
              </a:solidFill>
              <a:latin typeface="+mn-ea"/>
              <a:ea typeface="+mn-ea"/>
            </a:endParaRP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endParaRPr lang="en-US" altLang="zh-CN" sz="2400" dirty="0">
              <a:solidFill>
                <a:schemeClr val="bg1"/>
              </a:solidFill>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r>
              <a:rPr lang="en-US" altLang="zh-CN" sz="72000" dirty="0">
                <a:solidFill>
                  <a:schemeClr val="bg1">
                    <a:alpha val="40000"/>
                  </a:schemeClr>
                </a:solidFill>
              </a:rPr>
              <a:t>0</a:t>
            </a:r>
            <a:endParaRPr lang="zh-CN" altLang="en-US" sz="72000" dirty="0">
              <a:solidFill>
                <a:schemeClr val="bg1">
                  <a:alpha val="40000"/>
                </a:schemeClr>
              </a:solidFill>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grpSp>
        <p:nvGrpSpPr>
          <p:cNvPr id="13" name="组合 12"/>
          <p:cNvGrpSpPr/>
          <p:nvPr userDrawn="1"/>
        </p:nvGrpSpPr>
        <p:grpSpPr>
          <a:xfrm>
            <a:off x="598941" y="6399999"/>
            <a:ext cx="2542613" cy="276499"/>
            <a:chOff x="598941" y="6399999"/>
            <a:chExt cx="2542613" cy="276499"/>
          </a:xfrm>
          <a:solidFill>
            <a:schemeClr val="bg1"/>
          </a:solidFill>
        </p:grpSpPr>
        <p:grpSp>
          <p:nvGrpSpPr>
            <p:cNvPr id="14" name="组合 13"/>
            <p:cNvGrpSpPr/>
            <p:nvPr/>
          </p:nvGrpSpPr>
          <p:grpSpPr>
            <a:xfrm>
              <a:off x="2055693" y="6402621"/>
              <a:ext cx="1085861" cy="270805"/>
              <a:chOff x="10340336" y="2247899"/>
              <a:chExt cx="2724438" cy="679451"/>
            </a:xfrm>
            <a:grpFill/>
          </p:grpSpPr>
          <p:sp>
            <p:nvSpPr>
              <p:cNvPr id="2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0" name="组合 29"/>
              <p:cNvGrpSpPr/>
              <p:nvPr/>
            </p:nvGrpSpPr>
            <p:grpSpPr>
              <a:xfrm>
                <a:off x="10340336" y="2247899"/>
                <a:ext cx="547688" cy="679451"/>
                <a:chOff x="5548313" y="2084388"/>
                <a:chExt cx="547688" cy="679451"/>
              </a:xfrm>
              <a:grpFill/>
            </p:grpSpPr>
            <p:sp>
              <p:nvSpPr>
                <p:cNvPr id="3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11192276" y="2400300"/>
                <a:ext cx="322175" cy="373063"/>
                <a:chOff x="3792874" y="3138488"/>
                <a:chExt cx="322175" cy="373063"/>
              </a:xfrm>
              <a:grpFill/>
            </p:grpSpPr>
            <p:sp>
              <p:nvSpPr>
                <p:cNvPr id="3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5" name="组合 14"/>
            <p:cNvGrpSpPr/>
            <p:nvPr/>
          </p:nvGrpSpPr>
          <p:grpSpPr>
            <a:xfrm>
              <a:off x="598941" y="6399999"/>
              <a:ext cx="1102619" cy="276499"/>
              <a:chOff x="6738929" y="2270918"/>
              <a:chExt cx="2766486" cy="693738"/>
            </a:xfrm>
            <a:grpFill/>
          </p:grpSpPr>
          <p:grpSp>
            <p:nvGrpSpPr>
              <p:cNvPr id="16" name="组合 15"/>
              <p:cNvGrpSpPr/>
              <p:nvPr/>
            </p:nvGrpSpPr>
            <p:grpSpPr>
              <a:xfrm>
                <a:off x="8180494" y="2355056"/>
                <a:ext cx="484188" cy="509588"/>
                <a:chOff x="6113463" y="3541713"/>
                <a:chExt cx="484188" cy="509588"/>
              </a:xfrm>
              <a:grpFill/>
            </p:grpSpPr>
            <p:sp>
              <p:nvSpPr>
                <p:cNvPr id="2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6738929" y="2270918"/>
                <a:ext cx="549275" cy="693738"/>
                <a:chOff x="6108700" y="2066926"/>
                <a:chExt cx="549275" cy="693738"/>
              </a:xfrm>
              <a:grpFill/>
            </p:grpSpPr>
            <p:sp>
              <p:nvSpPr>
                <p:cNvPr id="2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7532962" y="2451100"/>
                <a:ext cx="368300" cy="317500"/>
                <a:chOff x="6186488" y="2930526"/>
                <a:chExt cx="368300" cy="317500"/>
              </a:xfrm>
              <a:grpFill/>
            </p:grpSpPr>
            <p:sp>
              <p:nvSpPr>
                <p:cNvPr id="21"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B9C9FAB-B865-475A-B6DC-4126304FAA1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1545BE-B16D-4796-9FBB-BFF08598E7C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0" Type="http://schemas.openxmlformats.org/officeDocument/2006/relationships/theme" Target="../theme/theme2.xml"/><Relationship Id="rId5" Type="http://schemas.openxmlformats.org/officeDocument/2006/relationships/slideLayout" Target="../slideLayouts/slideLayout16.xml"/><Relationship Id="rId49" Type="http://schemas.openxmlformats.org/officeDocument/2006/relationships/slideLayout" Target="../slideLayouts/slideLayout6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0" Type="http://schemas.openxmlformats.org/officeDocument/2006/relationships/slideLayout" Target="../slideLayouts/slideLayout51.xml"/><Relationship Id="rId4" Type="http://schemas.openxmlformats.org/officeDocument/2006/relationships/slideLayout" Target="../slideLayouts/slideLayout15.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 Type="http://schemas.openxmlformats.org/officeDocument/2006/relationships/slideLayout" Target="../slideLayouts/slideLayout14.xml"/><Relationship Id="rId29" Type="http://schemas.openxmlformats.org/officeDocument/2006/relationships/slideLayout" Target="../slideLayouts/slideLayout4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0" Type="http://schemas.openxmlformats.org/officeDocument/2006/relationships/slideLayout" Target="../slideLayouts/slideLayout31.xml"/><Relationship Id="rId2" Type="http://schemas.openxmlformats.org/officeDocument/2006/relationships/slideLayout" Target="../slideLayouts/slideLayout13.xml"/><Relationship Id="rId19" Type="http://schemas.openxmlformats.org/officeDocument/2006/relationships/slideLayout" Target="../slideLayouts/slideLayout30.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C9FAB-B865-475A-B6DC-4126304FAA1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545BE-B16D-4796-9FBB-BFF08598E7C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4.xml"/><Relationship Id="rId3" Type="http://schemas.openxmlformats.org/officeDocument/2006/relationships/image" Target="../media/image37.png"/><Relationship Id="rId2" Type="http://schemas.microsoft.com/office/2007/relationships/media" Target="../media/media4.mp3"/><Relationship Id="rId1" Type="http://schemas.openxmlformats.org/officeDocument/2006/relationships/audio" Target="../media/media4.mp3"/></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4.xml"/><Relationship Id="rId3" Type="http://schemas.openxmlformats.org/officeDocument/2006/relationships/image" Target="../media/image37.png"/><Relationship Id="rId2" Type="http://schemas.microsoft.com/office/2007/relationships/media" Target="../media/media4.mp3"/><Relationship Id="rId1" Type="http://schemas.openxmlformats.org/officeDocument/2006/relationships/audio" Target="../media/media4.mp3"/></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44.xml"/><Relationship Id="rId5" Type="http://schemas.openxmlformats.org/officeDocument/2006/relationships/image" Target="../media/image38.png"/><Relationship Id="rId4" Type="http://schemas.openxmlformats.org/officeDocument/2006/relationships/tags" Target="../tags/tag10.xml"/><Relationship Id="rId3" Type="http://schemas.openxmlformats.org/officeDocument/2006/relationships/image" Target="../media/image37.png"/><Relationship Id="rId2" Type="http://schemas.microsoft.com/office/2007/relationships/media" Target="../media/media4.mp3"/><Relationship Id="rId1" Type="http://schemas.openxmlformats.org/officeDocument/2006/relationships/audio" Target="../media/media4.mp3"/></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6.xml"/><Relationship Id="rId1" Type="http://schemas.openxmlformats.org/officeDocument/2006/relationships/chart" Target="../charts/chart4.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44.xml"/><Relationship Id="rId3" Type="http://schemas.openxmlformats.org/officeDocument/2006/relationships/image" Target="../media/image37.png"/><Relationship Id="rId2" Type="http://schemas.microsoft.com/office/2007/relationships/media" Target="../media/media5.mp3"/><Relationship Id="rId1" Type="http://schemas.openxmlformats.org/officeDocument/2006/relationships/audio" Target="../media/media5.mp3"/></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4.xml"/><Relationship Id="rId3" Type="http://schemas.openxmlformats.org/officeDocument/2006/relationships/image" Target="../media/image37.png"/><Relationship Id="rId2" Type="http://schemas.microsoft.com/office/2007/relationships/media" Target="../media/media5.mp3"/><Relationship Id="rId1" Type="http://schemas.openxmlformats.org/officeDocument/2006/relationships/audio" Target="../media/media5.mp3"/></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4.xml"/><Relationship Id="rId3" Type="http://schemas.openxmlformats.org/officeDocument/2006/relationships/image" Target="../media/image37.png"/><Relationship Id="rId2" Type="http://schemas.microsoft.com/office/2007/relationships/media" Target="../media/media5.mp3"/><Relationship Id="rId1" Type="http://schemas.openxmlformats.org/officeDocument/2006/relationships/audio" Target="../media/media5.mp3"/></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4.xml"/><Relationship Id="rId3" Type="http://schemas.openxmlformats.org/officeDocument/2006/relationships/image" Target="../media/image37.png"/><Relationship Id="rId2" Type="http://schemas.microsoft.com/office/2007/relationships/media" Target="../media/media5.mp3"/><Relationship Id="rId1" Type="http://schemas.openxmlformats.org/officeDocument/2006/relationships/audio" Target="../media/media5.mp3"/></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6.xml"/><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4.xml"/><Relationship Id="rId3" Type="http://schemas.openxmlformats.org/officeDocument/2006/relationships/image" Target="../media/image37.png"/><Relationship Id="rId2" Type="http://schemas.microsoft.com/office/2007/relationships/media" Target="../media/media1.mp3"/><Relationship Id="rId1" Type="http://schemas.openxmlformats.org/officeDocument/2006/relationships/audio" Target="../media/media1.mp3"/></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6.xml"/><Relationship Id="rId1" Type="http://schemas.openxmlformats.org/officeDocument/2006/relationships/chart" Target="../charts/chart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4.xml"/><Relationship Id="rId3" Type="http://schemas.openxmlformats.org/officeDocument/2006/relationships/image" Target="../media/image37.png"/><Relationship Id="rId2" Type="http://schemas.microsoft.com/office/2007/relationships/media" Target="../media/media2.mp3"/><Relationship Id="rId1" Type="http://schemas.openxmlformats.org/officeDocument/2006/relationships/audio" Target="../media/media2.mp3"/></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4.xml"/><Relationship Id="rId3" Type="http://schemas.openxmlformats.org/officeDocument/2006/relationships/image" Target="../media/image37.png"/><Relationship Id="rId2" Type="http://schemas.microsoft.com/office/2007/relationships/media" Target="../media/media2.mp3"/><Relationship Id="rId1" Type="http://schemas.openxmlformats.org/officeDocument/2006/relationships/audio" Target="../media/media2.mp3"/></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6.xml"/><Relationship Id="rId1" Type="http://schemas.openxmlformats.org/officeDocument/2006/relationships/chart" Target="../charts/chart3.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4.xml"/><Relationship Id="rId3" Type="http://schemas.openxmlformats.org/officeDocument/2006/relationships/image" Target="../media/image37.png"/><Relationship Id="rId2" Type="http://schemas.microsoft.com/office/2007/relationships/media" Target="../media/media3.mp3"/><Relationship Id="rId1" Type="http://schemas.openxmlformats.org/officeDocument/2006/relationships/audio" Target="../media/media3.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85751" y="3500854"/>
            <a:ext cx="11233150" cy="1082040"/>
          </a:xfrm>
          <a:prstGeom prst="rect">
            <a:avLst/>
          </a:prstGeom>
          <a:noFill/>
        </p:spPr>
        <p:txBody>
          <a:bodyPr wrap="square" lIns="0" tIns="0" rIns="0" bIns="0" rtlCol="0">
            <a:spAutoFit/>
          </a:body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zh-CN" sz="3200" b="1" i="0" u="none" strike="noStrike" kern="1200" cap="none" spc="3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rPr>
              <a:t>Predicting the marketing strategy of e-commerce products based on text big data</a:t>
            </a:r>
            <a:endParaRPr kumimoji="0" lang="en-US" altLang="zh-CN" sz="3200" b="1" i="0" u="none" strike="noStrike" kern="1200" cap="none" spc="30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88" name="user-avatar-profile_70039"/>
          <p:cNvSpPr>
            <a:spLocks noChangeAspect="1"/>
          </p:cNvSpPr>
          <p:nvPr/>
        </p:nvSpPr>
        <p:spPr bwMode="auto">
          <a:xfrm>
            <a:off x="4205424" y="4772495"/>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txBody>
          <a:bodyPr/>
          <a:lstStyle/>
          <a:p>
            <a:endParaRPr lang="zh-CN" altLang="en-US" dirty="0"/>
          </a:p>
        </p:txBody>
      </p:sp>
      <p:sp>
        <p:nvSpPr>
          <p:cNvPr id="89" name="文本框 88"/>
          <p:cNvSpPr txBox="1"/>
          <p:nvPr/>
        </p:nvSpPr>
        <p:spPr>
          <a:xfrm>
            <a:off x="4663396" y="4724870"/>
            <a:ext cx="3497624" cy="996315"/>
          </a:xfrm>
          <a:prstGeom prst="rect">
            <a:avLst/>
          </a:prstGeom>
          <a:noFill/>
        </p:spPr>
        <p:txBody>
          <a:bodyPr wrap="squar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Members:</a:t>
            </a:r>
            <a:endParaRPr lang="en-US" altLang="zh-CN"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Ding Lichao</a:t>
            </a:r>
            <a:endParaRPr lang="en-US" altLang="zh-CN"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Hu Zijiao</a:t>
            </a:r>
            <a:endParaRPr kumimoji="0" lang="en-US" altLang="zh-CN"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6" name="文本框 75"/>
          <p:cNvSpPr txBox="1"/>
          <p:nvPr/>
        </p:nvSpPr>
        <p:spPr>
          <a:xfrm>
            <a:off x="3532789" y="5863376"/>
            <a:ext cx="3855403" cy="442595"/>
          </a:xfrm>
          <a:prstGeom prst="rect">
            <a:avLst/>
          </a:prstGeom>
          <a:noFill/>
        </p:spPr>
        <p:txBody>
          <a:bodyPr wrap="square" lIns="0" tIns="0" rIns="0" bIns="0" rtlCol="0">
            <a:spAutoFit/>
          </a:bodyPr>
          <a:lstStyle/>
          <a:p>
            <a:pPr marL="0" marR="0" lvl="0" indent="0" algn="ctr"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2021.10.16</a:t>
            </a:r>
            <a:endParaRPr kumimoji="0" lang="en-US" altLang="zh-CN" sz="24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a:cs typeface="+mn-ea"/>
                <a:sym typeface="+mn-lt"/>
              </a:rPr>
              <a:t>Data acquisition &amp; Data Clean</a:t>
            </a:r>
            <a:br>
              <a:rPr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sp>
        <p:nvSpPr>
          <p:cNvPr id="3" name="文本框 2"/>
          <p:cNvSpPr txBox="1"/>
          <p:nvPr/>
        </p:nvSpPr>
        <p:spPr>
          <a:xfrm>
            <a:off x="871268" y="1017246"/>
            <a:ext cx="10144664" cy="5139055"/>
          </a:xfrm>
          <a:prstGeom prst="rect">
            <a:avLst/>
          </a:prstGeom>
          <a:noFill/>
        </p:spPr>
        <p:txBody>
          <a:bodyPr wrap="square" rtlCol="0">
            <a:spAutoFit/>
          </a:bodyPr>
          <a:lstStyle/>
          <a:p>
            <a:r>
              <a:rPr lang="en-US" altLang="zh-CN" sz="2800" dirty="0"/>
              <a:t>The data set contains the following:</a:t>
            </a:r>
            <a:endParaRPr lang="en-US" altLang="zh-CN" sz="2000" dirty="0"/>
          </a:p>
          <a:p>
            <a:r>
              <a:rPr lang="en-US" altLang="zh-CN" sz="2000" dirty="0"/>
              <a:t>●marketplace（string）</a:t>
            </a:r>
            <a:endParaRPr lang="en-US" altLang="zh-CN" sz="2000" dirty="0"/>
          </a:p>
          <a:p>
            <a:r>
              <a:rPr lang="en-US" altLang="zh-CN" sz="2000" dirty="0"/>
              <a:t>●customer_id（string）</a:t>
            </a:r>
            <a:endParaRPr lang="en-US" altLang="zh-CN" sz="2000" dirty="0"/>
          </a:p>
          <a:p>
            <a:r>
              <a:rPr lang="en-US" altLang="zh-CN" sz="2000" dirty="0"/>
              <a:t>●review_id（string）</a:t>
            </a:r>
            <a:endParaRPr lang="en-US" altLang="zh-CN" sz="2000" dirty="0"/>
          </a:p>
          <a:p>
            <a:r>
              <a:rPr lang="en-US" altLang="zh-CN" sz="2000" dirty="0"/>
              <a:t>●product_id（string）</a:t>
            </a:r>
            <a:endParaRPr lang="en-US" altLang="zh-CN" sz="2000" dirty="0"/>
          </a:p>
          <a:p>
            <a:r>
              <a:rPr lang="en-US" altLang="zh-CN" sz="2000" dirty="0"/>
              <a:t>●product_parent（string）</a:t>
            </a:r>
            <a:endParaRPr lang="en-US" altLang="zh-CN" sz="2000" dirty="0"/>
          </a:p>
          <a:p>
            <a:r>
              <a:rPr lang="en-US" altLang="zh-CN" sz="2000" dirty="0"/>
              <a:t>●product_title（string）</a:t>
            </a:r>
            <a:endParaRPr lang="en-US" altLang="zh-CN" sz="2000" dirty="0"/>
          </a:p>
          <a:p>
            <a:r>
              <a:rPr lang="en-US" altLang="zh-CN" sz="2000" dirty="0"/>
              <a:t>●product_category（string）</a:t>
            </a:r>
            <a:endParaRPr lang="en-US" altLang="zh-CN" sz="2000" dirty="0"/>
          </a:p>
          <a:p>
            <a:r>
              <a:rPr lang="en-US" altLang="zh-CN" sz="2000" dirty="0"/>
              <a:t>●star_rating（int）</a:t>
            </a:r>
            <a:endParaRPr lang="en-US" altLang="zh-CN" sz="2000" dirty="0"/>
          </a:p>
          <a:p>
            <a:r>
              <a:rPr lang="en-US" altLang="zh-CN" sz="2000" dirty="0"/>
              <a:t>●helpful_votes（int）</a:t>
            </a:r>
            <a:endParaRPr lang="en-US" altLang="zh-CN" sz="2000" dirty="0"/>
          </a:p>
          <a:p>
            <a:r>
              <a:rPr lang="en-US" altLang="zh-CN" sz="2000" dirty="0"/>
              <a:t>●total_votes（int</a:t>
            </a:r>
            <a:r>
              <a:rPr lang="zh-CN" altLang="en-US" sz="2000" dirty="0"/>
              <a:t>）</a:t>
            </a:r>
            <a:endParaRPr lang="en-US" altLang="zh-CN" sz="2000" dirty="0"/>
          </a:p>
          <a:p>
            <a:r>
              <a:rPr lang="en-US" altLang="zh-CN" sz="2000" dirty="0"/>
              <a:t>●vine（string）</a:t>
            </a:r>
            <a:endParaRPr lang="en-US" altLang="zh-CN" sz="2000" dirty="0"/>
          </a:p>
          <a:p>
            <a:r>
              <a:rPr lang="en-US" altLang="zh-CN" sz="2000" dirty="0"/>
              <a:t>●verified_purchase（string）</a:t>
            </a:r>
            <a:endParaRPr lang="en-US" altLang="zh-CN" sz="2000" dirty="0"/>
          </a:p>
          <a:p>
            <a:r>
              <a:rPr lang="en-US" altLang="zh-CN" sz="2000" dirty="0"/>
              <a:t>●review_headline（string）</a:t>
            </a:r>
            <a:endParaRPr lang="en-US" altLang="zh-CN" sz="2000" dirty="0"/>
          </a:p>
          <a:p>
            <a:r>
              <a:rPr lang="en-US" altLang="zh-CN" sz="2000" dirty="0"/>
              <a:t>●review_body（string）</a:t>
            </a:r>
            <a:endParaRPr lang="en-US" altLang="zh-CN" sz="2000" dirty="0"/>
          </a:p>
          <a:p>
            <a:r>
              <a:rPr lang="en-US" altLang="zh-CN" sz="2000" dirty="0"/>
              <a:t>●review_date（bigint）</a:t>
            </a:r>
            <a:endParaRPr lang="en-US" altLang="zh-CN" sz="2000" dirty="0"/>
          </a:p>
        </p:txBody>
      </p:sp>
      <p:pic>
        <p:nvPicPr>
          <p:cNvPr id="4" name="p9-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262653" y="5615813"/>
            <a:ext cx="406400" cy="406400"/>
          </a:xfrm>
          <a:prstGeom prst="rect">
            <a:avLst/>
          </a:prstGeom>
        </p:spPr>
      </p:pic>
    </p:spTree>
  </p:cSld>
  <p:clrMapOvr>
    <a:masterClrMapping/>
  </p:clrMapOvr>
  <p:transition spd="med" advTm="10515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a:cs typeface="+mn-ea"/>
                <a:sym typeface="+mn-lt"/>
              </a:rPr>
              <a:t>Data acquisition &amp; Data Clean</a:t>
            </a:r>
            <a:br>
              <a:rPr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sp>
        <p:nvSpPr>
          <p:cNvPr id="3" name="文本框 2"/>
          <p:cNvSpPr txBox="1"/>
          <p:nvPr/>
        </p:nvSpPr>
        <p:spPr>
          <a:xfrm>
            <a:off x="871268" y="1017246"/>
            <a:ext cx="10144664" cy="2676525"/>
          </a:xfrm>
          <a:prstGeom prst="rect">
            <a:avLst/>
          </a:prstGeom>
          <a:noFill/>
        </p:spPr>
        <p:txBody>
          <a:bodyPr wrap="square" rtlCol="0">
            <a:spAutoFit/>
          </a:bodyPr>
          <a:lstStyle/>
          <a:p>
            <a:r>
              <a:rPr lang="en-US" altLang="zh-CN" sz="2800" dirty="0"/>
              <a:t>Data Clean</a:t>
            </a:r>
            <a:endParaRPr lang="en-US" altLang="zh-CN" sz="2800" dirty="0"/>
          </a:p>
          <a:p>
            <a:r>
              <a:rPr lang="en-US" altLang="zh-CN" sz="2800" dirty="0"/>
              <a:t>We need to:</a:t>
            </a:r>
            <a:endParaRPr lang="en-US" altLang="zh-CN" sz="2800" dirty="0"/>
          </a:p>
          <a:p>
            <a:r>
              <a:rPr lang="en-US" altLang="zh-CN" sz="2800" dirty="0"/>
              <a:t>●Delete reviewers didn’t buy the products actually.</a:t>
            </a:r>
            <a:endParaRPr lang="en-US" altLang="zh-CN" sz="2800" dirty="0"/>
          </a:p>
          <a:p>
            <a:r>
              <a:rPr lang="en-US" altLang="zh-CN" sz="2800" dirty="0"/>
              <a:t>●Delete the column of marketplace and product_category.</a:t>
            </a:r>
            <a:endParaRPr lang="en-US" altLang="zh-CN" sz="2800" dirty="0"/>
          </a:p>
          <a:p>
            <a:r>
              <a:rPr lang="en-US" altLang="zh-CN" sz="2800" dirty="0"/>
              <a:t>●Rearrange index.</a:t>
            </a:r>
            <a:endParaRPr lang="en-US" altLang="zh-CN" sz="2800" dirty="0"/>
          </a:p>
          <a:p>
            <a:r>
              <a:rPr lang="en-US" altLang="zh-CN" sz="2800" dirty="0"/>
              <a:t>Then we will get three new data set after cleaning.</a:t>
            </a:r>
            <a:endParaRPr lang="en-US" altLang="zh-CN" sz="2800" dirty="0"/>
          </a:p>
        </p:txBody>
      </p:sp>
      <p:pic>
        <p:nvPicPr>
          <p:cNvPr id="4" name="p9-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262653" y="5615813"/>
            <a:ext cx="406400" cy="406400"/>
          </a:xfrm>
          <a:prstGeom prst="rect">
            <a:avLst/>
          </a:prstGeom>
        </p:spPr>
      </p:pic>
    </p:spTree>
  </p:cSld>
  <p:clrMapOvr>
    <a:masterClrMapping/>
  </p:clrMapOvr>
  <p:transition spd="med" advTm="10515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a:cs typeface="+mn-ea"/>
                <a:sym typeface="+mn-lt"/>
              </a:rPr>
              <a:t>Data acquisition &amp; Data Clean</a:t>
            </a:r>
            <a:br>
              <a:rPr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sp>
        <p:nvSpPr>
          <p:cNvPr id="3" name="文本框 2"/>
          <p:cNvSpPr txBox="1"/>
          <p:nvPr/>
        </p:nvSpPr>
        <p:spPr>
          <a:xfrm>
            <a:off x="779193" y="993116"/>
            <a:ext cx="10144664" cy="521970"/>
          </a:xfrm>
          <a:prstGeom prst="rect">
            <a:avLst/>
          </a:prstGeom>
          <a:noFill/>
        </p:spPr>
        <p:txBody>
          <a:bodyPr wrap="square" rtlCol="0">
            <a:spAutoFit/>
          </a:bodyPr>
          <a:lstStyle/>
          <a:p>
            <a:r>
              <a:rPr lang="en-US" altLang="zh-CN" sz="2800" dirty="0"/>
              <a:t>Essential Code</a:t>
            </a:r>
            <a:r>
              <a:rPr lang="zh-CN" altLang="en-US" sz="2800" dirty="0"/>
              <a:t>：</a:t>
            </a:r>
            <a:endParaRPr lang="zh-CN" altLang="en-US" sz="2800" dirty="0"/>
          </a:p>
        </p:txBody>
      </p:sp>
      <p:pic>
        <p:nvPicPr>
          <p:cNvPr id="4" name="p9-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262653" y="5615813"/>
            <a:ext cx="406400" cy="40640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871220" y="1627505"/>
            <a:ext cx="9959975" cy="3913505"/>
          </a:xfrm>
          <a:prstGeom prst="rect">
            <a:avLst/>
          </a:prstGeom>
        </p:spPr>
      </p:pic>
    </p:spTree>
  </p:cSld>
  <p:clrMapOvr>
    <a:masterClrMapping/>
  </p:clrMapOvr>
  <p:transition spd="med" advTm="10515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4629839" y="421340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nSpc>
                <a:spcPct val="120000"/>
              </a:lnSpc>
            </a:pPr>
            <a:r>
              <a:rPr lang="en-US" altLang="zh-CN" sz="3600" b="1" dirty="0">
                <a:latin typeface="微软雅黑 Light" panose="020B0502040204020203" pitchFamily="34" charset="-122"/>
                <a:ea typeface="微软雅黑 Light" panose="020B0502040204020203" pitchFamily="34" charset="-122"/>
                <a:cs typeface="+mn-ea"/>
                <a:sym typeface="+mn-lt"/>
              </a:rPr>
              <a:t>Naive Bayes Model</a:t>
            </a:r>
            <a:endParaRPr lang="en-US" altLang="zh-CN" sz="3600" b="1" dirty="0">
              <a:latin typeface="微软雅黑 Light" panose="020B0502040204020203" pitchFamily="34" charset="-122"/>
              <a:ea typeface="微软雅黑 Light" panose="020B0502040204020203" pitchFamily="34" charset="-122"/>
              <a:cs typeface="+mn-ea"/>
              <a:sym typeface="+mn-lt"/>
            </a:endParaRPr>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4</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sz="2800" b="1" dirty="0">
                <a:latin typeface="+mn-ea"/>
                <a:ea typeface="+mn-ea"/>
                <a:cs typeface="+mn-ea"/>
                <a:sym typeface="+mn-lt"/>
              </a:rPr>
              <a:t>Naive Bayes Model</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
        <p:nvSpPr>
          <p:cNvPr id="3" name="文本框 2"/>
          <p:cNvSpPr txBox="1"/>
          <p:nvPr/>
        </p:nvSpPr>
        <p:spPr>
          <a:xfrm>
            <a:off x="1023668" y="881410"/>
            <a:ext cx="10144664" cy="4892675"/>
          </a:xfrm>
          <a:prstGeom prst="rect">
            <a:avLst/>
          </a:prstGeom>
          <a:noFill/>
        </p:spPr>
        <p:txBody>
          <a:bodyPr wrap="square" rtlCol="0">
            <a:spAutoFit/>
          </a:bodyPr>
          <a:lstStyle/>
          <a:p>
            <a:r>
              <a:rPr lang="en-US" altLang="zh-CN" sz="2400" dirty="0">
                <a:sym typeface="+mn-ea"/>
              </a:rPr>
              <a:t>    In order to extract information about product from user reviews, we need to use Natural Language Processing (NLP) to extract emotionally relevant words in the reviews, and judge the user's emotional tendencies from these words, and further quantify the content of the reviews. We will use this quantified value as a measure of user satisfaction.</a:t>
            </a:r>
            <a:endParaRPr lang="en-US" altLang="zh-CN" sz="2400" dirty="0">
              <a:sym typeface="+mn-ea"/>
            </a:endParaRPr>
          </a:p>
          <a:p>
            <a:r>
              <a:rPr lang="en-US" altLang="zh-CN" sz="2400" dirty="0">
                <a:sym typeface="+mn-ea"/>
              </a:rPr>
              <a:t>    First of all, we want to get the goal that we can predict the positive or negative probability of the emotion of a review through a word in the review, so as to determine whether the review is positive or negative. In the field of Natural Language Processing (NLP), Naive Bayes is usually used to Text-Categorization, and it is direct and efficient when dealing with problems. Therefore, we use Naive Bayes to classify user reviews.</a:t>
            </a:r>
            <a:endParaRPr lang="en-US" altLang="zh-CN" sz="2400" dirty="0">
              <a:sym typeface="+mn-ea"/>
            </a:endParaRPr>
          </a:p>
        </p:txBody>
      </p:sp>
      <p:pic>
        <p:nvPicPr>
          <p:cNvPr id="4" name="p11-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262242" y="5570190"/>
            <a:ext cx="406400" cy="406400"/>
          </a:xfrm>
          <a:prstGeom prst="rect">
            <a:avLst/>
          </a:prstGeom>
        </p:spPr>
      </p:pic>
    </p:spTree>
  </p:cSld>
  <p:clrMapOvr>
    <a:masterClrMapping/>
  </p:clrMapOvr>
  <p:transition spd="med" advTm="332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sz="2800" b="1" dirty="0">
                <a:latin typeface="+mn-ea"/>
                <a:ea typeface="+mn-ea"/>
                <a:cs typeface="+mn-ea"/>
                <a:sym typeface="+mn-lt"/>
              </a:rPr>
              <a:t>Naive Bayes Model</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
        <p:nvSpPr>
          <p:cNvPr id="3" name="文本框 2"/>
          <p:cNvSpPr txBox="1"/>
          <p:nvPr/>
        </p:nvSpPr>
        <p:spPr>
          <a:xfrm>
            <a:off x="1023668" y="881410"/>
            <a:ext cx="10144664" cy="4892675"/>
          </a:xfrm>
          <a:prstGeom prst="rect">
            <a:avLst/>
          </a:prstGeom>
          <a:noFill/>
        </p:spPr>
        <p:txBody>
          <a:bodyPr wrap="square" rtlCol="0">
            <a:spAutoFit/>
          </a:bodyPr>
          <a:lstStyle/>
          <a:p>
            <a:r>
              <a:rPr lang="en-US" altLang="zh-CN" sz="2400" dirty="0">
                <a:sym typeface="+mn-ea"/>
              </a:rPr>
              <a:t>    In order to extract information about product from user reviews, we need to use Natural Language Processing (NLP) to extract emotionally relevant words in the reviews, and judge the user's emotional tendencies from these words, and further quantify the content of the reviews. We will use this quantified value as a measure of user satisfaction.</a:t>
            </a:r>
            <a:endParaRPr lang="en-US" altLang="zh-CN" sz="2400" dirty="0">
              <a:sym typeface="+mn-ea"/>
            </a:endParaRPr>
          </a:p>
          <a:p>
            <a:r>
              <a:rPr lang="en-US" altLang="zh-CN" sz="2400" dirty="0">
                <a:sym typeface="+mn-ea"/>
              </a:rPr>
              <a:t>    First of all, we want to get the goal that we can predict the positive or negative probability of the emotion of a review through a word in the review, so as to determine whether the review is positive or negative. In the field of Natural Language Processing (NLP), Naive Bayes is usually used to Text-Categorization, and it is direct and efficient when dealing with problems. Therefore, we use Naive Bayes to classify user reviews.</a:t>
            </a:r>
            <a:endParaRPr lang="en-US" altLang="zh-CN" sz="2400" dirty="0">
              <a:sym typeface="+mn-ea"/>
            </a:endParaRPr>
          </a:p>
        </p:txBody>
      </p:sp>
      <p:pic>
        <p:nvPicPr>
          <p:cNvPr id="4" name="p11-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262242" y="5570190"/>
            <a:ext cx="406400" cy="406400"/>
          </a:xfrm>
          <a:prstGeom prst="rect">
            <a:avLst/>
          </a:prstGeom>
        </p:spPr>
      </p:pic>
    </p:spTree>
  </p:cSld>
  <p:clrMapOvr>
    <a:masterClrMapping/>
  </p:clrMapOvr>
  <p:transition spd="med" advTm="332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sz="2800" b="1" dirty="0">
                <a:latin typeface="+mn-ea"/>
                <a:ea typeface="+mn-ea"/>
                <a:cs typeface="+mn-ea"/>
                <a:sym typeface="+mn-lt"/>
              </a:rPr>
              <a:t>Naive Bayes Model</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
        <p:nvSpPr>
          <p:cNvPr id="3" name="文本框 2"/>
          <p:cNvSpPr txBox="1"/>
          <p:nvPr/>
        </p:nvSpPr>
        <p:spPr>
          <a:xfrm>
            <a:off x="1023668" y="881410"/>
            <a:ext cx="10144664" cy="4523105"/>
          </a:xfrm>
          <a:prstGeom prst="rect">
            <a:avLst/>
          </a:prstGeom>
          <a:noFill/>
        </p:spPr>
        <p:txBody>
          <a:bodyPr wrap="square" rtlCol="0">
            <a:spAutoFit/>
          </a:bodyPr>
          <a:lstStyle/>
          <a:p>
            <a:r>
              <a:rPr lang="en-US" altLang="zh-CN" sz="2400" dirty="0">
                <a:sym typeface="+mn-ea"/>
              </a:rPr>
              <a:t>    When the Naive Bayes method classifies words into emotions, the learned model is used to calculate the posterior probability distribution of the input word x, and the class with the greatest posterior probability is used as the class output of the input word x.</a:t>
            </a:r>
            <a:endParaRPr lang="en-US" altLang="zh-CN" sz="2400" dirty="0">
              <a:sym typeface="+mn-ea"/>
            </a:endParaRPr>
          </a:p>
          <a:p>
            <a:r>
              <a:rPr lang="en-US" altLang="zh-CN" sz="2400" dirty="0">
                <a:sym typeface="+mn-ea"/>
              </a:rPr>
              <a:t>    Suppose x ∈ X, X is a collection of review words, ck ∈ Y, Y = {Pos,Neg} represents both positive and negative comments.Y = 1 represents this review as a positive comment, while Y = 0 represents this review as a negative review.Then we need to get its posterior probability P(Y = ck|X = x),</a:t>
            </a:r>
            <a:endParaRPr lang="en-US" altLang="zh-CN" sz="2400" dirty="0">
              <a:sym typeface="+mn-ea"/>
            </a:endParaRPr>
          </a:p>
          <a:p>
            <a:r>
              <a:rPr lang="en-US" altLang="zh-CN" sz="2400" dirty="0">
                <a:sym typeface="+mn-ea"/>
              </a:rPr>
              <a:t>According to Bayes formula,we have: </a:t>
            </a:r>
            <a:endParaRPr lang="en-US" altLang="zh-CN" sz="2400" dirty="0">
              <a:sym typeface="+mn-ea"/>
            </a:endParaRPr>
          </a:p>
          <a:p>
            <a:r>
              <a:rPr lang="en-US" altLang="zh-CN" sz="2400" dirty="0">
                <a:sym typeface="+mn-ea"/>
              </a:rPr>
              <a:t>P(Y = ck|X = x) = P(X = x|Y = ck)P(Y = ck) /(∑k P(X = x|Y = ck)P(Y = ck) )</a:t>
            </a:r>
            <a:endParaRPr lang="en-US" altLang="zh-CN" sz="2400" dirty="0">
              <a:sym typeface="+mn-ea"/>
            </a:endParaRPr>
          </a:p>
        </p:txBody>
      </p:sp>
      <p:pic>
        <p:nvPicPr>
          <p:cNvPr id="4" name="p11-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262242" y="5570190"/>
            <a:ext cx="406400" cy="406400"/>
          </a:xfrm>
          <a:prstGeom prst="rect">
            <a:avLst/>
          </a:prstGeom>
        </p:spPr>
      </p:pic>
    </p:spTree>
  </p:cSld>
  <p:clrMapOvr>
    <a:masterClrMapping/>
  </p:clrMapOvr>
  <p:transition spd="med" advTm="332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sz="2800" b="1" dirty="0">
                <a:latin typeface="+mn-ea"/>
                <a:ea typeface="+mn-ea"/>
                <a:cs typeface="+mn-ea"/>
                <a:sym typeface="+mn-lt"/>
              </a:rPr>
              <a:t>Naive Bayes Model</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
        <p:nvSpPr>
          <p:cNvPr id="3" name="文本框 2"/>
          <p:cNvSpPr txBox="1"/>
          <p:nvPr/>
        </p:nvSpPr>
        <p:spPr>
          <a:xfrm>
            <a:off x="1023668" y="881410"/>
            <a:ext cx="10144664" cy="4523105"/>
          </a:xfrm>
          <a:prstGeom prst="rect">
            <a:avLst/>
          </a:prstGeom>
          <a:noFill/>
        </p:spPr>
        <p:txBody>
          <a:bodyPr wrap="square" rtlCol="0">
            <a:spAutoFit/>
          </a:bodyPr>
          <a:lstStyle/>
          <a:p>
            <a:r>
              <a:rPr lang="en-US" altLang="zh-CN" sz="2400" dirty="0">
                <a:sym typeface="+mn-ea"/>
              </a:rPr>
              <a:t>Because </a:t>
            </a:r>
            <a:endParaRPr lang="en-US" altLang="zh-CN" sz="2400" dirty="0">
              <a:sym typeface="+mn-ea"/>
            </a:endParaRPr>
          </a:p>
          <a:p>
            <a:r>
              <a:rPr lang="en-US" altLang="zh-CN" sz="2400" dirty="0">
                <a:sym typeface="+mn-ea"/>
              </a:rPr>
              <a:t>∑k P(X = x|Y = ck)P(Y = ck) = </a:t>
            </a:r>
            <a:endParaRPr lang="en-US" altLang="zh-CN" sz="2400" dirty="0">
              <a:sym typeface="+mn-ea"/>
            </a:endParaRPr>
          </a:p>
          <a:p>
            <a:r>
              <a:rPr lang="en-US" altLang="zh-CN" sz="2400" dirty="0">
                <a:sym typeface="+mn-ea"/>
              </a:rPr>
              <a:t>P(X = x|Y = Pos)P(Y = Pos)+P(X = x|Y = Neg)P(Y = Neg) </a:t>
            </a:r>
            <a:endParaRPr lang="en-US" altLang="zh-CN" sz="2400" dirty="0">
              <a:sym typeface="+mn-ea"/>
            </a:endParaRPr>
          </a:p>
          <a:p>
            <a:r>
              <a:rPr lang="en-US" altLang="zh-CN" sz="2400" dirty="0">
                <a:sym typeface="+mn-ea"/>
              </a:rPr>
              <a:t>is a fixed value,the problem we solved becomes the following optimization problem: </a:t>
            </a:r>
            <a:endParaRPr lang="en-US" altLang="zh-CN" sz="2400" dirty="0">
              <a:sym typeface="+mn-ea"/>
            </a:endParaRPr>
          </a:p>
          <a:p>
            <a:r>
              <a:rPr lang="en-US" altLang="zh-CN" sz="2400" dirty="0">
                <a:sym typeface="+mn-ea"/>
              </a:rPr>
              <a:t>y = argmaxckP(Y = ck)P(Y = ck)P(X = x|Y = ck) </a:t>
            </a:r>
            <a:endParaRPr lang="en-US" altLang="zh-CN" sz="2400" dirty="0">
              <a:sym typeface="+mn-ea"/>
            </a:endParaRPr>
          </a:p>
          <a:p>
            <a:endParaRPr lang="en-US" altLang="zh-CN" sz="2400" dirty="0">
              <a:sym typeface="+mn-ea"/>
            </a:endParaRPr>
          </a:p>
          <a:p>
            <a:r>
              <a:rPr lang="en-US" altLang="zh-CN" sz="2400" dirty="0">
                <a:sym typeface="+mn-ea"/>
              </a:rPr>
              <a:t>Among them, y ∈ Y is the category with the greatest posterior probability of x,We output this category as the category of the word. We find a labeled corpus of Amazon reviews on the kaggle website as a training set to train our Bayesian classifier, and then use it to analyze the sentiment tendency of reviews.</a:t>
            </a:r>
            <a:endParaRPr lang="en-US" altLang="zh-CN" sz="2400" dirty="0">
              <a:sym typeface="+mn-ea"/>
            </a:endParaRPr>
          </a:p>
        </p:txBody>
      </p:sp>
      <p:pic>
        <p:nvPicPr>
          <p:cNvPr id="4" name="p11-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262242" y="5570190"/>
            <a:ext cx="406400" cy="406400"/>
          </a:xfrm>
          <a:prstGeom prst="rect">
            <a:avLst/>
          </a:prstGeom>
        </p:spPr>
      </p:pic>
    </p:spTree>
  </p:cSld>
  <p:clrMapOvr>
    <a:masterClrMapping/>
  </p:clrMapOvr>
  <p:transition spd="med" advTm="3323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60399" y="3576453"/>
            <a:ext cx="10858501" cy="944874"/>
          </a:xfrm>
          <a:prstGeom prst="rect">
            <a:avLst/>
          </a:prstGeom>
          <a:noFill/>
        </p:spPr>
        <p:txBody>
          <a:bodyPr wrap="square" lIns="0" tIns="0" rIns="0" bIns="0" rtlCol="0">
            <a:spAutoFit/>
          </a:bodyPr>
          <a:lstStyle/>
          <a:p>
            <a:pPr algn="ctr">
              <a:lnSpc>
                <a:spcPct val="110000"/>
              </a:lnSpc>
            </a:pPr>
            <a:r>
              <a:rPr lang="en-US" altLang="zh-CN" sz="6000" spc="300" dirty="0">
                <a:solidFill>
                  <a:schemeClr val="bg1"/>
                </a:solidFill>
                <a:latin typeface="微软雅黑 Light" panose="020B0502040204020203" pitchFamily="34" charset="-122"/>
                <a:ea typeface="微软雅黑 Light" panose="020B0502040204020203" pitchFamily="34" charset="-122"/>
              </a:rPr>
              <a:t>Thank you for listening</a:t>
            </a:r>
            <a:endParaRPr lang="zh-CN" altLang="en-US" sz="6000" spc="300" dirty="0">
              <a:solidFill>
                <a:schemeClr val="bg1"/>
              </a:solidFill>
              <a:latin typeface="微软雅黑 Light" panose="020B0502040204020203" pitchFamily="34" charset="-122"/>
              <a:ea typeface="微软雅黑 Light" panose="020B0502040204020203" pitchFamily="34" charset="-122"/>
            </a:endParaRPr>
          </a:p>
        </p:txBody>
      </p:sp>
      <p:cxnSp>
        <p:nvCxnSpPr>
          <p:cNvPr id="81" name="直接连接符 80"/>
          <p:cNvCxnSpPr/>
          <p:nvPr/>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sp>
        <p:nvSpPr>
          <p:cNvPr id="82" name="user-avatar-profile_70039"/>
          <p:cNvSpPr>
            <a:spLocks noChangeAspect="1"/>
          </p:cNvSpPr>
          <p:nvPr/>
        </p:nvSpPr>
        <p:spPr bwMode="auto">
          <a:xfrm>
            <a:off x="4310463" y="4985351"/>
            <a:ext cx="324453" cy="324000"/>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sp>
      <p:sp>
        <p:nvSpPr>
          <p:cNvPr id="8" name="文本框 7"/>
          <p:cNvSpPr txBox="1"/>
          <p:nvPr/>
        </p:nvSpPr>
        <p:spPr>
          <a:xfrm>
            <a:off x="4809614" y="4995226"/>
            <a:ext cx="3488997" cy="996315"/>
          </a:xfrm>
          <a:prstGeom prst="rect">
            <a:avLst/>
          </a:prstGeom>
          <a:noFill/>
        </p:spPr>
        <p:txBody>
          <a:bodyPr wrap="square" lIns="0" tIns="0" rIns="0" bIns="0" rtlCol="0">
            <a:spAutoFit/>
          </a:bodyPr>
          <a:lstStyle/>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Members: </a:t>
            </a:r>
            <a:endParaRPr lang="en-US" altLang="zh-CN"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Di Lichao</a:t>
            </a:r>
            <a:endParaRPr lang="en-US" altLang="zh-CN" spc="300" dirty="0">
              <a:solidFill>
                <a:prstClr val="white"/>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20000"/>
              </a:lnSpc>
              <a:spcBef>
                <a:spcPct val="0"/>
              </a:spcBef>
              <a:spcAft>
                <a:spcPct val="0"/>
              </a:spcAft>
              <a:buClrTx/>
              <a:buSzTx/>
              <a:buFontTx/>
              <a:buNone/>
              <a:defRPr/>
            </a:pPr>
            <a:r>
              <a:rPr lang="en-US" altLang="zh-CN" spc="300" dirty="0">
                <a:solidFill>
                  <a:prstClr val="white"/>
                </a:solidFill>
                <a:latin typeface="微软雅黑" panose="020B0503020204020204" pitchFamily="34" charset="-122"/>
                <a:ea typeface="微软雅黑" panose="020B0503020204020204" pitchFamily="34" charset="-122"/>
              </a:rPr>
              <a:t>Hu Zijiao</a:t>
            </a:r>
            <a:endParaRPr kumimoji="0" lang="en-US" altLang="zh-CN" sz="1800" b="0" i="0" u="none" strike="noStrike" kern="120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idx="4294967295"/>
          </p:nvPr>
        </p:nvSpPr>
        <p:spPr>
          <a:xfrm>
            <a:off x="786631" y="2932106"/>
            <a:ext cx="2792360" cy="675057"/>
          </a:xfrm>
        </p:spPr>
        <p:txBody>
          <a:bodyPr/>
          <a:lstStyle/>
          <a:p>
            <a:pPr algn="ctr"/>
            <a:r>
              <a:rPr lang="en-US" altLang="zh-CN" sz="3200" b="1" dirty="0">
                <a:solidFill>
                  <a:schemeClr val="bg1"/>
                </a:solidFill>
              </a:rPr>
              <a:t>CONTENTS</a:t>
            </a:r>
            <a:endParaRPr lang="zh-CN" altLang="en-US" sz="3200" b="1" dirty="0">
              <a:solidFill>
                <a:schemeClr val="bg1"/>
              </a:solidFill>
            </a:endParaRPr>
          </a:p>
        </p:txBody>
      </p:sp>
      <p:grpSp>
        <p:nvGrpSpPr>
          <p:cNvPr id="30" name="组合 29"/>
          <p:cNvGrpSpPr/>
          <p:nvPr/>
        </p:nvGrpSpPr>
        <p:grpSpPr>
          <a:xfrm>
            <a:off x="6395581" y="994374"/>
            <a:ext cx="3293604" cy="1098506"/>
            <a:chOff x="5337036" y="1031947"/>
            <a:chExt cx="3293604" cy="1098506"/>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sp>
          <p:nvSpPr>
            <p:cNvPr id="48" name="文本框 47"/>
            <p:cNvSpPr txBox="1"/>
            <p:nvPr/>
          </p:nvSpPr>
          <p:spPr>
            <a:xfrm>
              <a:off x="6384010" y="1086032"/>
              <a:ext cx="2246630" cy="1033145"/>
            </a:xfrm>
            <a:prstGeom prst="rect">
              <a:avLst/>
            </a:prstGeom>
            <a:noFill/>
          </p:spPr>
          <p:txBody>
            <a:bodyPr wrap="none" lIns="0" tIns="0" rIns="0" bIns="0" rtlCol="0">
              <a:spAutoFit/>
            </a:bodyPr>
            <a:lstStyle/>
            <a:p>
              <a:pPr algn="l">
                <a:lnSpc>
                  <a:spcPct val="120000"/>
                </a:lnSpc>
              </a:pPr>
              <a:r>
                <a:rPr lang="en-US" altLang="zh-CN" sz="2800" b="1" dirty="0">
                  <a:cs typeface="+mn-ea"/>
                  <a:sym typeface="+mn-lt"/>
                </a:rPr>
                <a:t>Introduction</a:t>
              </a:r>
              <a:endParaRPr lang="en-US" altLang="zh-CN" sz="2800" b="1" dirty="0">
                <a:cs typeface="+mn-ea"/>
                <a:sym typeface="+mn-lt"/>
              </a:endParaRPr>
            </a:p>
            <a:p>
              <a:pPr>
                <a:lnSpc>
                  <a:spcPct val="120000"/>
                </a:lnSpc>
              </a:pPr>
              <a:endParaRPr lang="zh-CN" altLang="en-US" sz="2800" b="1" dirty="0">
                <a:cs typeface="+mn-ea"/>
                <a:sym typeface="+mn-lt"/>
              </a:endParaRPr>
            </a:p>
          </p:txBody>
        </p:sp>
      </p:grpSp>
      <p:grpSp>
        <p:nvGrpSpPr>
          <p:cNvPr id="52" name="组合 51"/>
          <p:cNvGrpSpPr/>
          <p:nvPr/>
        </p:nvGrpSpPr>
        <p:grpSpPr>
          <a:xfrm>
            <a:off x="6395581" y="5038533"/>
            <a:ext cx="1047039" cy="1106457"/>
            <a:chOff x="5337036" y="1031947"/>
            <a:chExt cx="1047039" cy="1106457"/>
          </a:xfrm>
        </p:grpSpPr>
        <p:sp>
          <p:nvSpPr>
            <p:cNvPr id="53" name="文本框 52"/>
            <p:cNvSpPr txBox="1"/>
            <p:nvPr/>
          </p:nvSpPr>
          <p:spPr>
            <a:xfrm>
              <a:off x="5337036" y="1031947"/>
              <a:ext cx="659155" cy="1106457"/>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4</a:t>
              </a:r>
              <a:endParaRPr lang="zh-CN" altLang="en-US" sz="6000" b="1" i="1" dirty="0">
                <a:solidFill>
                  <a:schemeClr val="accent1"/>
                </a:solidFill>
                <a:cs typeface="+mn-ea"/>
                <a:sym typeface="+mn-lt"/>
              </a:endParaRPr>
            </a:p>
          </p:txBody>
        </p:sp>
        <p:sp>
          <p:nvSpPr>
            <p:cNvPr id="55" name="文本框 54"/>
            <p:cNvSpPr txBox="1"/>
            <p:nvPr/>
          </p:nvSpPr>
          <p:spPr>
            <a:xfrm>
              <a:off x="6384010" y="1344564"/>
              <a:ext cx="65" cy="473271"/>
            </a:xfrm>
            <a:prstGeom prst="rect">
              <a:avLst/>
            </a:prstGeom>
            <a:noFill/>
          </p:spPr>
          <p:txBody>
            <a:bodyPr wrap="none" lIns="0" tIns="0" rIns="0" bIns="0" rtlCol="0">
              <a:spAutoFit/>
            </a:bodyPr>
            <a:lstStyle/>
            <a:p>
              <a:pPr>
                <a:lnSpc>
                  <a:spcPct val="120000"/>
                </a:lnSpc>
              </a:pPr>
              <a:endParaRPr lang="zh-CN" altLang="en-US" sz="2800" b="1" dirty="0">
                <a:cs typeface="+mn-ea"/>
                <a:sym typeface="+mn-lt"/>
              </a:endParaRPr>
            </a:p>
          </p:txBody>
        </p:sp>
      </p:grpSp>
      <p:grpSp>
        <p:nvGrpSpPr>
          <p:cNvPr id="59" name="组合 58"/>
          <p:cNvGrpSpPr/>
          <p:nvPr/>
        </p:nvGrpSpPr>
        <p:grpSpPr>
          <a:xfrm>
            <a:off x="6277594" y="2342427"/>
            <a:ext cx="929451" cy="1098506"/>
            <a:chOff x="5337036" y="1031947"/>
            <a:chExt cx="1047039" cy="1098506"/>
          </a:xfrm>
        </p:grpSpPr>
        <p:sp>
          <p:nvSpPr>
            <p:cNvPr id="60" name="文本框 59"/>
            <p:cNvSpPr txBox="1"/>
            <p:nvPr/>
          </p:nvSpPr>
          <p:spPr>
            <a:xfrm>
              <a:off x="5337036" y="1031947"/>
              <a:ext cx="772135" cy="1098506"/>
            </a:xfrm>
            <a:prstGeom prst="rect">
              <a:avLst/>
            </a:prstGeom>
            <a:noFill/>
          </p:spPr>
          <p:txBody>
            <a:bodyPr wrap="squar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sp>
          <p:nvSpPr>
            <p:cNvPr id="62" name="文本框 61"/>
            <p:cNvSpPr txBox="1"/>
            <p:nvPr/>
          </p:nvSpPr>
          <p:spPr>
            <a:xfrm>
              <a:off x="6384010" y="1248904"/>
              <a:ext cx="65" cy="540854"/>
            </a:xfrm>
            <a:prstGeom prst="rect">
              <a:avLst/>
            </a:prstGeom>
            <a:noFill/>
          </p:spPr>
          <p:txBody>
            <a:bodyPr wrap="none" lIns="0" tIns="0" rIns="0" bIns="0" rtlCol="0">
              <a:spAutoFit/>
            </a:bodyPr>
            <a:lstStyle/>
            <a:p>
              <a:pPr>
                <a:lnSpc>
                  <a:spcPct val="120000"/>
                </a:lnSpc>
              </a:pPr>
              <a:endParaRPr lang="zh-CN" altLang="en-US" sz="3200" b="1" dirty="0">
                <a:cs typeface="+mn-ea"/>
                <a:sym typeface="+mn-lt"/>
              </a:endParaRPr>
            </a:p>
          </p:txBody>
        </p:sp>
      </p:grpSp>
      <p:grpSp>
        <p:nvGrpSpPr>
          <p:cNvPr id="66" name="组合 65"/>
          <p:cNvGrpSpPr/>
          <p:nvPr/>
        </p:nvGrpSpPr>
        <p:grpSpPr>
          <a:xfrm>
            <a:off x="6395581" y="3690480"/>
            <a:ext cx="6327266" cy="1681218"/>
            <a:chOff x="5337036" y="1031947"/>
            <a:chExt cx="6327266" cy="1681218"/>
          </a:xfrm>
        </p:grpSpPr>
        <p:sp>
          <p:nvSpPr>
            <p:cNvPr id="67" name="文本框 66"/>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3</a:t>
              </a:r>
              <a:endParaRPr lang="zh-CN" altLang="en-US" sz="6000" b="1" i="1" dirty="0">
                <a:solidFill>
                  <a:schemeClr val="accent1"/>
                </a:solidFill>
                <a:cs typeface="+mn-ea"/>
                <a:sym typeface="+mn-lt"/>
              </a:endParaRPr>
            </a:p>
          </p:txBody>
        </p:sp>
        <p:sp>
          <p:nvSpPr>
            <p:cNvPr id="69" name="文本框 68"/>
            <p:cNvSpPr txBox="1"/>
            <p:nvPr/>
          </p:nvSpPr>
          <p:spPr>
            <a:xfrm>
              <a:off x="6384010" y="1163130"/>
              <a:ext cx="5280292" cy="1550035"/>
            </a:xfrm>
            <a:prstGeom prst="rect">
              <a:avLst/>
            </a:prstGeom>
            <a:noFill/>
          </p:spPr>
          <p:txBody>
            <a:bodyPr wrap="square" lIns="0" tIns="0" rIns="0" bIns="0" rtlCol="0">
              <a:spAutoFit/>
            </a:bodyPr>
            <a:lstStyle/>
            <a:p>
              <a:pPr>
                <a:lnSpc>
                  <a:spcPct val="120000"/>
                </a:lnSpc>
              </a:pPr>
              <a:r>
                <a:rPr lang="en-US" altLang="zh-CN" sz="2800" b="1" dirty="0">
                  <a:cs typeface="+mn-ea"/>
                  <a:sym typeface="+mn-lt"/>
                </a:rPr>
                <a:t>Data acquisition&amp;</a:t>
              </a:r>
              <a:endParaRPr lang="en-US" altLang="zh-CN" sz="2800" b="1" dirty="0">
                <a:cs typeface="+mn-ea"/>
                <a:sym typeface="+mn-lt"/>
              </a:endParaRPr>
            </a:p>
            <a:p>
              <a:pPr>
                <a:lnSpc>
                  <a:spcPct val="120000"/>
                </a:lnSpc>
              </a:pPr>
              <a:r>
                <a:rPr lang="en-US" altLang="zh-CN" sz="2800" b="1" dirty="0">
                  <a:cs typeface="+mn-ea"/>
                  <a:sym typeface="+mn-lt"/>
                </a:rPr>
                <a:t>Data Clean</a:t>
              </a:r>
              <a:endParaRPr lang="en-US" altLang="zh-CN" sz="2800" b="1" dirty="0">
                <a:cs typeface="+mn-ea"/>
                <a:sym typeface="+mn-lt"/>
              </a:endParaRPr>
            </a:p>
            <a:p>
              <a:pPr>
                <a:lnSpc>
                  <a:spcPct val="120000"/>
                </a:lnSpc>
              </a:pPr>
              <a:endParaRPr lang="zh-CN" altLang="en-US" sz="2800" b="1" dirty="0">
                <a:cs typeface="+mn-ea"/>
                <a:sym typeface="+mn-lt"/>
              </a:endParaRPr>
            </a:p>
          </p:txBody>
        </p:sp>
      </p:grpSp>
      <p:cxnSp>
        <p:nvCxnSpPr>
          <p:cNvPr id="3" name="直接连接符 2"/>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42555" y="2438664"/>
            <a:ext cx="2151380" cy="1550035"/>
          </a:xfrm>
          <a:prstGeom prst="rect">
            <a:avLst/>
          </a:prstGeom>
          <a:noFill/>
        </p:spPr>
        <p:txBody>
          <a:bodyPr wrap="none" lIns="0" tIns="0" rIns="0" bIns="0" rtlCol="0">
            <a:spAutoFit/>
          </a:bodyPr>
          <a:lstStyle/>
          <a:p>
            <a:pPr algn="l">
              <a:lnSpc>
                <a:spcPct val="120000"/>
              </a:lnSpc>
            </a:pPr>
            <a:r>
              <a:rPr lang="en-US" altLang="zh-CN" sz="2800" b="1" dirty="0">
                <a:cs typeface="+mn-ea"/>
                <a:sym typeface="+mn-lt"/>
              </a:rPr>
              <a:t>Assumption</a:t>
            </a:r>
            <a:endParaRPr lang="en-US" altLang="zh-CN" sz="2800" b="1" dirty="0">
              <a:cs typeface="+mn-ea"/>
              <a:sym typeface="+mn-lt"/>
            </a:endParaRPr>
          </a:p>
          <a:p>
            <a:pPr algn="l">
              <a:lnSpc>
                <a:spcPct val="120000"/>
              </a:lnSpc>
            </a:pPr>
            <a:endParaRPr lang="zh-CN" altLang="en-US" sz="2800" b="1" dirty="0">
              <a:cs typeface="+mn-ea"/>
              <a:sym typeface="+mn-lt"/>
            </a:endParaRPr>
          </a:p>
          <a:p>
            <a:pPr>
              <a:lnSpc>
                <a:spcPct val="120000"/>
              </a:lnSpc>
            </a:pPr>
            <a:endParaRPr lang="zh-CN" altLang="en-US" sz="2800" b="1" dirty="0">
              <a:cs typeface="+mn-ea"/>
              <a:sym typeface="+mn-lt"/>
            </a:endParaRPr>
          </a:p>
        </p:txBody>
      </p:sp>
      <p:sp>
        <p:nvSpPr>
          <p:cNvPr id="26" name="文本框 25"/>
          <p:cNvSpPr txBox="1"/>
          <p:nvPr/>
        </p:nvSpPr>
        <p:spPr>
          <a:xfrm>
            <a:off x="7460458" y="5360202"/>
            <a:ext cx="3410585" cy="516255"/>
          </a:xfrm>
          <a:prstGeom prst="rect">
            <a:avLst/>
          </a:prstGeom>
          <a:noFill/>
        </p:spPr>
        <p:txBody>
          <a:bodyPr wrap="none" lIns="0" tIns="0" rIns="0" bIns="0" rtlCol="0">
            <a:spAutoFit/>
          </a:bodyPr>
          <a:lstStyle/>
          <a:p>
            <a:pPr algn="l">
              <a:lnSpc>
                <a:spcPct val="120000"/>
              </a:lnSpc>
            </a:pPr>
            <a:r>
              <a:rPr lang="en-US" altLang="zh-CN" sz="2800" b="1" dirty="0">
                <a:cs typeface="+mn-ea"/>
                <a:sym typeface="+mn-lt"/>
              </a:rPr>
              <a:t>Naive Bayes Model</a:t>
            </a:r>
            <a:endParaRPr lang="en-US" altLang="zh-CN" sz="2800" b="1" dirty="0">
              <a:cs typeface="+mn-ea"/>
              <a:sym typeface="+mn-lt"/>
            </a:endParaRP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4"/>
          <p:cNvSpPr txBox="1"/>
          <p:nvPr/>
        </p:nvSpPr>
        <p:spPr>
          <a:xfrm>
            <a:off x="4694630" y="446105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en-US" altLang="zh-CN" sz="3600" b="1">
                <a:cs typeface="+mn-ea"/>
                <a:sym typeface="+mn-lt"/>
              </a:rPr>
              <a:t>Introduction</a:t>
            </a:r>
            <a:endParaRPr kumimoji="0" lang="zh-CN" altLang="en-US" sz="4400" b="0"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pitchFamily="34" charset="-122"/>
            </a:endParaRPr>
          </a:p>
        </p:txBody>
      </p:sp>
      <p:graphicFrame>
        <p:nvGraphicFramePr>
          <p:cNvPr id="16" name="图表 15"/>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17" name="椭圆 16"/>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1</a:t>
            </a:r>
            <a:endPar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advTm="58584">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35111"/>
            <a:ext cx="10299700" cy="1082669"/>
          </a:xfrm>
        </p:spPr>
        <p:txBody>
          <a:bodyPr/>
          <a:lstStyle/>
          <a:p>
            <a:pPr>
              <a:lnSpc>
                <a:spcPct val="120000"/>
              </a:lnSpc>
            </a:pPr>
            <a:r>
              <a:rPr lang="en-US" altLang="zh-CN" sz="2800" b="1" dirty="0">
                <a:latin typeface="+mn-ea"/>
                <a:ea typeface="+mn-ea"/>
                <a:cs typeface="+mn-ea"/>
                <a:sym typeface="+mn-lt"/>
              </a:rPr>
              <a:t>A brief introduction of our project</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en-US" altLang="zh-CN" sz="3600" b="1" dirty="0">
              <a:solidFill>
                <a:schemeClr val="bg1"/>
              </a:solidFill>
            </a:endParaRPr>
          </a:p>
        </p:txBody>
      </p:sp>
      <p:sp>
        <p:nvSpPr>
          <p:cNvPr id="3" name="文本框 2"/>
          <p:cNvSpPr txBox="1"/>
          <p:nvPr/>
        </p:nvSpPr>
        <p:spPr>
          <a:xfrm>
            <a:off x="273050" y="960755"/>
            <a:ext cx="11444605" cy="3969385"/>
          </a:xfrm>
          <a:prstGeom prst="rect">
            <a:avLst/>
          </a:prstGeom>
          <a:noFill/>
        </p:spPr>
        <p:txBody>
          <a:bodyPr wrap="square" rtlCol="0">
            <a:spAutoFit/>
          </a:bodyPr>
          <a:lstStyle/>
          <a:p>
            <a:r>
              <a:rPr lang="en-US" altLang="zh-CN" dirty="0"/>
              <a:t>      </a:t>
            </a:r>
            <a:r>
              <a:rPr lang="en-US" altLang="zh-CN" sz="2800" dirty="0"/>
              <a:t>In the online marketplace, most electronic business  platforms provide customers with  opportunities to rate and review purchases.</a:t>
            </a:r>
            <a:r>
              <a:rPr lang="en-US" altLang="zh-CN" sz="2800" b="1" dirty="0"/>
              <a:t>The Review and Rating System</a:t>
            </a:r>
            <a:r>
              <a:rPr lang="en-US" altLang="zh-CN" sz="2800" dirty="0"/>
              <a:t> has been playing a huge role during the evolution of E-commerce. Customers use it to help make the best purchase decisions, while vendors can utilize it to collect opinions on how to make improvements. </a:t>
            </a:r>
            <a:endParaRPr lang="en-US" altLang="zh-CN" sz="2800" dirty="0"/>
          </a:p>
          <a:p>
            <a:r>
              <a:rPr lang="en-US" altLang="zh-CN" sz="2800" dirty="0"/>
              <a:t>Therefore, it is of essential to </a:t>
            </a:r>
            <a:r>
              <a:rPr lang="en-US" altLang="zh-CN" sz="2800" b="1" dirty="0"/>
              <a:t>extract the most valuable information</a:t>
            </a:r>
            <a:r>
              <a:rPr lang="en-US" altLang="zh-CN" sz="2800" dirty="0"/>
              <a:t> out of mountains of customers’ voices.</a:t>
            </a:r>
            <a:endParaRPr lang="en-US" altLang="zh-CN" sz="2800" dirty="0"/>
          </a:p>
          <a:p>
            <a:endParaRPr lang="zh-CN" altLang="en-US" sz="2800" dirty="0"/>
          </a:p>
        </p:txBody>
      </p:sp>
      <p:pic>
        <p:nvPicPr>
          <p:cNvPr id="5" name="p4-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311255" y="5569543"/>
            <a:ext cx="406400" cy="406400"/>
          </a:xfrm>
          <a:prstGeom prst="rect">
            <a:avLst/>
          </a:prstGeom>
        </p:spPr>
      </p:pic>
    </p:spTree>
  </p:cSld>
  <p:clrMapOvr>
    <a:masterClrMapping/>
  </p:clrMapOvr>
  <p:transition spd="med" advTm="5678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5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74"/>
          <p:cNvSpPr txBox="1"/>
          <p:nvPr/>
        </p:nvSpPr>
        <p:spPr>
          <a:xfrm>
            <a:off x="4621212" y="4213404"/>
            <a:ext cx="5723791"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nSpc>
                <a:spcPct val="120000"/>
              </a:lnSpc>
            </a:pPr>
            <a:r>
              <a:rPr lang="en-US" altLang="zh-CN" sz="3600" b="1">
                <a:cs typeface="+mn-ea"/>
                <a:sym typeface="+mn-lt"/>
              </a:rPr>
              <a:t>Assumption</a:t>
            </a:r>
            <a:endParaRPr lang="zh-CN" altLang="en-US" sz="3600" b="1" dirty="0">
              <a:latin typeface="微软雅黑 Light" panose="020B0502040204020203" pitchFamily="34" charset="-122"/>
              <a:ea typeface="微软雅黑 Light" panose="020B0502040204020203" pitchFamily="34" charset="-122"/>
              <a:cs typeface="+mn-ea"/>
              <a:sym typeface="+mn-lt"/>
            </a:endParaRPr>
          </a:p>
        </p:txBody>
      </p:sp>
      <p:graphicFrame>
        <p:nvGraphicFramePr>
          <p:cNvPr id="24" name="图表 23"/>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25" name="椭圆 24"/>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2</a:t>
            </a:r>
            <a:endPar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4"/>
            <a:ext cx="8643848" cy="478155"/>
          </a:xfrm>
        </p:spPr>
        <p:txBody>
          <a:bodyPr/>
          <a:lstStyle/>
          <a:p>
            <a:r>
              <a:rPr lang="en-US" altLang="zh-CN" dirty="0">
                <a:cs typeface="+mn-ea"/>
                <a:sym typeface="+mn-lt"/>
              </a:rPr>
              <a:t>Assumption</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en-US" altLang="zh-CN" sz="3600" b="1" dirty="0">
              <a:solidFill>
                <a:schemeClr val="bg1"/>
              </a:solidFill>
            </a:endParaRPr>
          </a:p>
        </p:txBody>
      </p:sp>
      <p:sp>
        <p:nvSpPr>
          <p:cNvPr id="2" name="文本框 1"/>
          <p:cNvSpPr txBox="1"/>
          <p:nvPr/>
        </p:nvSpPr>
        <p:spPr>
          <a:xfrm>
            <a:off x="1039495" y="955764"/>
            <a:ext cx="10001250" cy="5262245"/>
          </a:xfrm>
          <a:prstGeom prst="rect">
            <a:avLst/>
          </a:prstGeom>
          <a:noFill/>
        </p:spPr>
        <p:txBody>
          <a:bodyPr wrap="square" rtlCol="0">
            <a:spAutoFit/>
          </a:bodyPr>
          <a:lstStyle/>
          <a:p>
            <a:r>
              <a:rPr lang="en-US" altLang="zh-CN" sz="2800" dirty="0"/>
              <a:t>●Assumption 1. The online marketplace operates stably. And there were no situations such as an out_x0002_break of an epidemic which would seriously affect the production chain of online shopping. </a:t>
            </a:r>
            <a:endParaRPr lang="en-US" altLang="zh-CN" sz="2800" dirty="0"/>
          </a:p>
          <a:p>
            <a:r>
              <a:rPr lang="en-US" altLang="zh-CN" sz="2800" dirty="0"/>
              <a:t>●Assumption 2. The ratings and reviews depict customers’ real experience and feeling about their purchased products. The sentiment in the review text reflects one’s feelings on the products. </a:t>
            </a:r>
            <a:endParaRPr lang="en-US" altLang="zh-CN" sz="2800" dirty="0"/>
          </a:p>
          <a:p>
            <a:r>
              <a:rPr lang="en-US" altLang="zh-CN" sz="2800" dirty="0"/>
              <a:t>●Assumption 3. The vast majority of individual differences of customers e.g., economic status and educational level, are ignored. </a:t>
            </a:r>
            <a:endParaRPr lang="en-US" altLang="zh-CN" sz="2800" dirty="0"/>
          </a:p>
          <a:p>
            <a:endParaRPr lang="en-US" altLang="zh-CN" sz="2800" dirty="0"/>
          </a:p>
        </p:txBody>
      </p:sp>
      <p:pic>
        <p:nvPicPr>
          <p:cNvPr id="4" name="p6-1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293992" y="5683063"/>
            <a:ext cx="406400" cy="406400"/>
          </a:xfrm>
          <a:prstGeom prst="rect">
            <a:avLst/>
          </a:prstGeom>
        </p:spPr>
      </p:pic>
    </p:spTree>
  </p:cSld>
  <p:clrMapOvr>
    <a:masterClrMapping/>
  </p:clrMapOvr>
  <p:transition spd="med" advTm="3832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4"/>
            <a:ext cx="8643848" cy="478155"/>
          </a:xfrm>
        </p:spPr>
        <p:txBody>
          <a:bodyPr/>
          <a:lstStyle/>
          <a:p>
            <a:r>
              <a:rPr lang="en-US" altLang="zh-CN" dirty="0">
                <a:cs typeface="+mn-ea"/>
                <a:sym typeface="+mn-lt"/>
              </a:rPr>
              <a:t>Assumption</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en-US" altLang="zh-CN" sz="3600" b="1" dirty="0">
              <a:solidFill>
                <a:schemeClr val="bg1"/>
              </a:solidFill>
            </a:endParaRPr>
          </a:p>
        </p:txBody>
      </p:sp>
      <p:sp>
        <p:nvSpPr>
          <p:cNvPr id="2" name="文本框 1"/>
          <p:cNvSpPr txBox="1"/>
          <p:nvPr/>
        </p:nvSpPr>
        <p:spPr>
          <a:xfrm>
            <a:off x="1039495" y="955764"/>
            <a:ext cx="10001250" cy="5262245"/>
          </a:xfrm>
          <a:prstGeom prst="rect">
            <a:avLst/>
          </a:prstGeom>
          <a:noFill/>
        </p:spPr>
        <p:txBody>
          <a:bodyPr wrap="square" rtlCol="0">
            <a:spAutoFit/>
          </a:bodyPr>
          <a:lstStyle/>
          <a:p>
            <a:r>
              <a:rPr lang="en-US" altLang="zh-CN" sz="2800" dirty="0"/>
              <a:t>●Assumption 4. It takes some time for shipping the product. Some customers would prefer making reviews sometime after receiving the purchased products. </a:t>
            </a:r>
            <a:endParaRPr lang="en-US" altLang="zh-CN" sz="2800" dirty="0"/>
          </a:p>
          <a:p>
            <a:r>
              <a:rPr lang="en-US" altLang="zh-CN" sz="2800" dirty="0"/>
              <a:t>●Assumption 5. Consumers pay more attention to the negative comments e.g., low-star rating or negative reviews when purchasing the products.</a:t>
            </a:r>
            <a:endParaRPr lang="en-US" altLang="zh-CN" sz="2800" dirty="0"/>
          </a:p>
          <a:p>
            <a:r>
              <a:rPr lang="en-US" altLang="zh-CN" sz="2800" dirty="0"/>
              <a:t>●Assumption 6.The influence of word order in semantic analysis is ignored, and the influence of word order on overall emotion is not considered when analyzing and commenting feelings. That is, we assume that "I love this hair Dryer "and" The hair Dryer Love Me "have the same emotional color.</a:t>
            </a:r>
            <a:endParaRPr lang="en-US" altLang="zh-CN" sz="2800" dirty="0"/>
          </a:p>
        </p:txBody>
      </p:sp>
      <p:pic>
        <p:nvPicPr>
          <p:cNvPr id="4" name="p6-1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293992" y="5683063"/>
            <a:ext cx="406400" cy="406400"/>
          </a:xfrm>
          <a:prstGeom prst="rect">
            <a:avLst/>
          </a:prstGeom>
        </p:spPr>
      </p:pic>
    </p:spTree>
  </p:cSld>
  <p:clrMapOvr>
    <a:masterClrMapping/>
  </p:clrMapOvr>
  <p:transition spd="med" advTm="3832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74"/>
          <p:cNvSpPr txBox="1"/>
          <p:nvPr/>
        </p:nvSpPr>
        <p:spPr>
          <a:xfrm>
            <a:off x="4621212" y="4213404"/>
            <a:ext cx="6023784" cy="102072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zh-CN" altLang="en-US" sz="4400" kern="1200" dirty="0">
                <a:solidFill>
                  <a:schemeClr val="tx1"/>
                </a:solidFill>
                <a:latin typeface="+mj-lt"/>
                <a:ea typeface="+mj-ea"/>
                <a:cs typeface="+mj-cs"/>
              </a:defRPr>
            </a:lvl1pPr>
          </a:lstStyle>
          <a:p>
            <a:pPr>
              <a:lnSpc>
                <a:spcPct val="120000"/>
              </a:lnSpc>
            </a:pPr>
            <a:r>
              <a:rPr lang="en-US" altLang="zh-CN" sz="3600" b="1">
                <a:cs typeface="+mn-ea"/>
                <a:sym typeface="+mn-lt"/>
              </a:rPr>
              <a:t>Data acquisition&amp;</a:t>
            </a:r>
            <a:endParaRPr lang="en-US" altLang="zh-CN" sz="3600" b="1" dirty="0">
              <a:cs typeface="+mn-ea"/>
              <a:sym typeface="+mn-lt"/>
            </a:endParaRPr>
          </a:p>
          <a:p>
            <a:pPr>
              <a:lnSpc>
                <a:spcPct val="120000"/>
              </a:lnSpc>
            </a:pPr>
            <a:r>
              <a:rPr lang="en-US" altLang="zh-CN" sz="3600" b="1">
                <a:cs typeface="+mn-ea"/>
                <a:sym typeface="+mn-lt"/>
              </a:rPr>
              <a:t>Data Clean</a:t>
            </a:r>
            <a:endParaRPr lang="en-US" altLang="zh-CN" sz="3600" b="1" dirty="0">
              <a:cs typeface="+mn-ea"/>
              <a:sym typeface="+mn-lt"/>
            </a:endParaRPr>
          </a:p>
          <a:p>
            <a:pPr>
              <a:lnSpc>
                <a:spcPct val="120000"/>
              </a:lnSpc>
            </a:pPr>
            <a:endParaRPr lang="zh-CN" altLang="en-US" sz="3600" b="1" dirty="0">
              <a:latin typeface="微软雅黑 Light" panose="020B0502040204020203" pitchFamily="34" charset="-122"/>
              <a:ea typeface="微软雅黑 Light" panose="020B0502040204020203" pitchFamily="34" charset="-122"/>
              <a:cs typeface="+mn-ea"/>
              <a:sym typeface="+mn-lt"/>
            </a:endParaRPr>
          </a:p>
        </p:txBody>
      </p:sp>
      <p:graphicFrame>
        <p:nvGraphicFramePr>
          <p:cNvPr id="24" name="图表 23"/>
          <p:cNvGraphicFramePr/>
          <p:nvPr/>
        </p:nvGraphicFramePr>
        <p:xfrm>
          <a:off x="1381561" y="3754939"/>
          <a:ext cx="2906485" cy="1937657"/>
        </p:xfrm>
        <a:graphic>
          <a:graphicData uri="http://schemas.openxmlformats.org/drawingml/2006/chart">
            <c:chart xmlns:c="http://schemas.openxmlformats.org/drawingml/2006/chart" xmlns:r="http://schemas.openxmlformats.org/officeDocument/2006/relationships" r:id="rId1"/>
          </a:graphicData>
        </a:graphic>
      </p:graphicFrame>
      <p:sp>
        <p:nvSpPr>
          <p:cNvPr id="25" name="椭圆 24"/>
          <p:cNvSpPr/>
          <p:nvPr/>
        </p:nvSpPr>
        <p:spPr>
          <a:xfrm>
            <a:off x="2414176" y="4099848"/>
            <a:ext cx="1247839" cy="1247839"/>
          </a:xfrm>
          <a:prstGeom prst="ellipse">
            <a:avLst/>
          </a:prstGeom>
          <a:solidFill>
            <a:srgbClr val="006C39"/>
          </a:solidFill>
          <a:ln w="12700" cap="flat" cmpd="sng" algn="ctr">
            <a:noFill/>
            <a:prstDash val="solid"/>
            <a:miter lim="800000"/>
          </a:ln>
          <a:effectLst>
            <a:outerShdw blurRad="101600" dist="38100" dir="5400000" algn="t" rotWithShape="0">
              <a:srgbClr val="E7E6E6">
                <a:lumMod val="50000"/>
                <a:alpha val="40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rPr>
              <a:t>3</a:t>
            </a:r>
            <a:endParaRPr kumimoji="0" lang="zh-CN" altLang="en-US" sz="5400" b="1" i="0" u="none" strike="noStrike" kern="0" cap="none" spc="0" normalizeH="0" baseline="0" noProof="0" dirty="0">
              <a:ln>
                <a:noFill/>
              </a:ln>
              <a:solidFill>
                <a:prstClr val="white"/>
              </a:solidFill>
              <a:effectLst>
                <a:innerShdw blurRad="127000">
                  <a:prstClr val="white">
                    <a:lumMod val="50000"/>
                    <a:alpha val="85000"/>
                  </a:prstClr>
                </a:innerShdw>
              </a:effectLst>
              <a:uLnTx/>
              <a:uFillTx/>
              <a:cs typeface="+mn-ea"/>
              <a:sym typeface="+mn-lt"/>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16075" y="214153"/>
            <a:ext cx="10299700" cy="1124585"/>
          </a:xfrm>
        </p:spPr>
        <p:txBody>
          <a:bodyPr/>
          <a:lstStyle/>
          <a:p>
            <a:pPr>
              <a:lnSpc>
                <a:spcPct val="120000"/>
              </a:lnSpc>
            </a:pPr>
            <a:r>
              <a:rPr lang="en-US" altLang="zh-CN">
                <a:cs typeface="+mn-ea"/>
                <a:sym typeface="+mn-lt"/>
              </a:rPr>
              <a:t>Data acquisition &amp; Data Clean</a:t>
            </a:r>
            <a:br>
              <a:rPr lang="zh-CN" altLang="en-US" sz="2800" b="1" dirty="0">
                <a:latin typeface="微软雅黑 Light" panose="020B0502040204020203" pitchFamily="34" charset="-122"/>
                <a:ea typeface="微软雅黑 Light" panose="020B0502040204020203" pitchFamily="34" charset="-122"/>
                <a:cs typeface="+mn-ea"/>
                <a:sym typeface="+mn-lt"/>
              </a:rPr>
            </a:br>
            <a:endParaRPr lang="zh-CN" altLang="en-US" dirty="0"/>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sp>
        <p:nvSpPr>
          <p:cNvPr id="3" name="文本框 2"/>
          <p:cNvSpPr txBox="1"/>
          <p:nvPr/>
        </p:nvSpPr>
        <p:spPr>
          <a:xfrm>
            <a:off x="847773" y="1259026"/>
            <a:ext cx="10144664" cy="4338320"/>
          </a:xfrm>
          <a:prstGeom prst="rect">
            <a:avLst/>
          </a:prstGeom>
          <a:noFill/>
        </p:spPr>
        <p:txBody>
          <a:bodyPr wrap="square" rtlCol="0">
            <a:spAutoFit/>
          </a:bodyPr>
          <a:lstStyle/>
          <a:p>
            <a:r>
              <a:rPr lang="en-US" altLang="zh-CN" sz="3600" dirty="0">
                <a:sym typeface="+mn-ea"/>
              </a:rPr>
              <a:t>Based on customers can submit these:</a:t>
            </a:r>
            <a:endParaRPr lang="en-US" altLang="zh-CN" sz="2400" dirty="0"/>
          </a:p>
          <a:p>
            <a:r>
              <a:rPr lang="en-US" altLang="zh-CN" sz="2400" b="1" dirty="0">
                <a:sym typeface="+mn-ea"/>
              </a:rPr>
              <a:t>1.Individual ratings </a:t>
            </a:r>
            <a:endParaRPr lang="en-US" altLang="zh-CN" sz="2400" dirty="0"/>
          </a:p>
          <a:p>
            <a:r>
              <a:rPr lang="en-US" altLang="zh-CN" sz="2400" dirty="0">
                <a:sym typeface="+mn-ea"/>
              </a:rPr>
              <a:t>Allow purchasers to express their level of satisfaction with a product using a scale of 1 (low rated, low satisfaction) to 5 (highly rated, high satisfaction). </a:t>
            </a:r>
            <a:endParaRPr lang="en-US" altLang="zh-CN" sz="2400" dirty="0"/>
          </a:p>
          <a:p>
            <a:r>
              <a:rPr lang="en-US" altLang="zh-CN" sz="2400" b="1" dirty="0">
                <a:sym typeface="+mn-ea"/>
              </a:rPr>
              <a:t>2.Text-based messages </a:t>
            </a:r>
            <a:endParaRPr lang="en-US" altLang="zh-CN" sz="2400" dirty="0"/>
          </a:p>
          <a:p>
            <a:r>
              <a:rPr lang="en-US" altLang="zh-CN" sz="2400" dirty="0">
                <a:sym typeface="+mn-ea"/>
              </a:rPr>
              <a:t>Reviews that express further opinions and information about the product. </a:t>
            </a:r>
            <a:endParaRPr lang="en-US" altLang="zh-CN" sz="2400" dirty="0"/>
          </a:p>
          <a:p>
            <a:r>
              <a:rPr lang="en-US" altLang="zh-CN" sz="2400" b="1" dirty="0">
                <a:sym typeface="+mn-ea"/>
              </a:rPr>
              <a:t>3.Helpfulness rating</a:t>
            </a:r>
            <a:endParaRPr lang="en-US" altLang="zh-CN" sz="2400" b="1" dirty="0"/>
          </a:p>
          <a:p>
            <a:r>
              <a:rPr lang="en-US" altLang="zh-CN" sz="2400" dirty="0">
                <a:sym typeface="+mn-ea"/>
              </a:rPr>
              <a:t>Ratings on these reviews as being helpful or not , towards assisting their own product purchasing decision. </a:t>
            </a:r>
            <a:endParaRPr lang="en-US" altLang="zh-CN" sz="2400" dirty="0"/>
          </a:p>
        </p:txBody>
      </p:sp>
      <p:pic>
        <p:nvPicPr>
          <p:cNvPr id="4" name="p8-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344227" y="5597346"/>
            <a:ext cx="406400" cy="406400"/>
          </a:xfrm>
          <a:prstGeom prst="rect">
            <a:avLst/>
          </a:prstGeom>
        </p:spPr>
      </p:pic>
    </p:spTree>
  </p:cSld>
  <p:clrMapOvr>
    <a:masterClrMapping/>
  </p:clrMapOvr>
  <p:transition spd="med" advTm="3393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UNIT_PLACING_PICTURE_USER_VIEWPORT" val="{&quot;height&quot;:6163,&quot;width&quot;:15685}"/>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44">
    <a:dk1>
      <a:sysClr val="windowText" lastClr="000000"/>
    </a:dk1>
    <a:lt1>
      <a:sysClr val="window" lastClr="FFFFFF"/>
    </a:lt1>
    <a:dk2>
      <a:srgbClr val="44546A"/>
    </a:dk2>
    <a:lt2>
      <a:srgbClr val="E7E6E6"/>
    </a:lt2>
    <a:accent1>
      <a:srgbClr val="006C39"/>
    </a:accent1>
    <a:accent2>
      <a:srgbClr val="006C39"/>
    </a:accent2>
    <a:accent3>
      <a:srgbClr val="FF9393"/>
    </a:accent3>
    <a:accent4>
      <a:srgbClr val="94B6CE"/>
    </a:accent4>
    <a:accent5>
      <a:srgbClr val="A7DDDD"/>
    </a:accent5>
    <a:accent6>
      <a:srgbClr val="F5F4B3"/>
    </a:accent6>
    <a:hlink>
      <a:srgbClr val="0563C1"/>
    </a:hlink>
    <a:folHlink>
      <a:srgbClr val="954F72"/>
    </a:folHlink>
  </a:clrScheme>
  <a:fontScheme name="x4dipb1j">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5903</Words>
  <Application>WPS 演示</Application>
  <PresentationFormat>宽屏</PresentationFormat>
  <Paragraphs>165</Paragraphs>
  <Slides>18</Slides>
  <Notes>12</Notes>
  <HiddenSlides>0</HiddenSlides>
  <MMClips>5</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18</vt:i4>
      </vt:variant>
    </vt:vector>
  </HeadingPairs>
  <TitlesOfParts>
    <vt:vector size="31" baseType="lpstr">
      <vt:lpstr>Arial</vt:lpstr>
      <vt:lpstr>宋体</vt:lpstr>
      <vt:lpstr>Wingdings</vt:lpstr>
      <vt:lpstr>Century Gothic</vt:lpstr>
      <vt:lpstr>微软雅黑</vt:lpstr>
      <vt:lpstr>微软雅黑 Light</vt:lpstr>
      <vt:lpstr>Wingdings 3</vt:lpstr>
      <vt:lpstr>Arial</vt:lpstr>
      <vt:lpstr>Arial Unicode MS</vt:lpstr>
      <vt:lpstr>等线</vt:lpstr>
      <vt:lpstr>等线 Light</vt:lpstr>
      <vt:lpstr>Office 主题​​</vt:lpstr>
      <vt:lpstr>1_Office 主题​​</vt:lpstr>
      <vt:lpstr>PowerPoint 演示文稿</vt:lpstr>
      <vt:lpstr>CONTENTS</vt:lpstr>
      <vt:lpstr>PowerPoint 演示文稿</vt:lpstr>
      <vt:lpstr>A brief introduction of our project </vt:lpstr>
      <vt:lpstr>PowerPoint 演示文稿</vt:lpstr>
      <vt:lpstr>Members and their work</vt:lpstr>
      <vt:lpstr>Assumption</vt:lpstr>
      <vt:lpstr>PowerPoint 演示文稿</vt:lpstr>
      <vt:lpstr>Data set and Implementation </vt:lpstr>
      <vt:lpstr>Data set and Implementation </vt:lpstr>
      <vt:lpstr>Data set and Implementation </vt:lpstr>
      <vt:lpstr>Data acquisition &amp; Data Clean </vt:lpstr>
      <vt:lpstr>PowerPoint 演示文稿</vt:lpstr>
      <vt:lpstr>Developing plan </vt:lpstr>
      <vt:lpstr>Naive Bayes Model </vt:lpstr>
      <vt:lpstr>Naive Bayes Model </vt:lpstr>
      <vt:lpstr>Naive Bayes Model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ding lc</dc:creator>
  <cp:lastModifiedBy>Always</cp:lastModifiedBy>
  <cp:revision>6</cp:revision>
  <dcterms:created xsi:type="dcterms:W3CDTF">2021-09-19T07:45:00Z</dcterms:created>
  <dcterms:modified xsi:type="dcterms:W3CDTF">2021-10-16T07:56:06Z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DC95B32E574248C19A699B0D551091B9</vt:lpwstr>
  </property>
  <property fmtid="{D5CDD505-2E9C-101B-9397-08002B2CF9AE}" pid="3" name="KSOProductBuildVer">
    <vt:lpwstr>2052-11.1.0.11045</vt:lpwstr>
  </property>
</Properties>
</file>